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83" r:id="rId5"/>
    <p:sldId id="279" r:id="rId6"/>
    <p:sldId id="262" r:id="rId7"/>
    <p:sldId id="277" r:id="rId8"/>
    <p:sldId id="278" r:id="rId9"/>
    <p:sldId id="276" r:id="rId10"/>
    <p:sldId id="280" r:id="rId11"/>
    <p:sldId id="284" r:id="rId12"/>
    <p:sldId id="282" r:id="rId13"/>
    <p:sldId id="281" r:id="rId14"/>
    <p:sldId id="261" r:id="rId15"/>
    <p:sldId id="275" r:id="rId16"/>
  </p:sldIdLst>
  <p:sldSz cx="9144000" cy="6858000" type="screen4x3"/>
  <p:notesSz cx="6858000" cy="9144000"/>
  <p:defaultTextStyle>
    <a:defPPr marL="0" marR="0" indent="0" algn="l" defTabSz="38404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5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1pPr>
    <a:lvl2pPr marL="0" marR="0" indent="96012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2pPr>
    <a:lvl3pPr marL="0" marR="0" indent="192024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3pPr>
    <a:lvl4pPr marL="0" marR="0" indent="288036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4pPr>
    <a:lvl5pPr marL="0" marR="0" indent="384048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5pPr>
    <a:lvl6pPr marL="0" marR="0" indent="480060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6pPr>
    <a:lvl7pPr marL="0" marR="0" indent="576072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7pPr>
    <a:lvl8pPr marL="0" marR="0" indent="672084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8pPr>
    <a:lvl9pPr marL="0" marR="0" indent="768096" algn="ctr" defTabSz="3450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20" b="0" i="0" u="none" strike="noStrike" cap="all" spc="176" normalizeH="0" baseline="0">
        <a:ln>
          <a:noFill/>
        </a:ln>
        <a:solidFill>
          <a:srgbClr val="FFFFFF"/>
        </a:solidFill>
        <a:effectLst/>
        <a:uFillTx/>
        <a:latin typeface="Georgia"/>
        <a:ea typeface="Georgia"/>
        <a:cs typeface="Georgia"/>
        <a:sym typeface="Georg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chell Warren" initials="MJW" lastIdx="0" clrIdx="0">
    <p:extLst>
      <p:ext uri="{19B8F6BF-5375-455C-9EA6-DF929625EA0E}">
        <p15:presenceInfo xmlns:p15="http://schemas.microsoft.com/office/powerpoint/2012/main" userId="Mitchell Warr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48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/>
    <p:restoredTop sz="94712"/>
  </p:normalViewPr>
  <p:slideViewPr>
    <p:cSldViewPr snapToGrid="0" snapToObjects="1">
      <p:cViewPr varScale="1">
        <p:scale>
          <a:sx n="68" d="100"/>
          <a:sy n="68" d="100"/>
        </p:scale>
        <p:origin x="7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089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1pPr>
    <a:lvl2pPr indent="96012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2pPr>
    <a:lvl3pPr indent="192024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3pPr>
    <a:lvl4pPr indent="288036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4pPr>
    <a:lvl5pPr indent="384048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5pPr>
    <a:lvl6pPr indent="480060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6pPr>
    <a:lvl7pPr indent="576072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7pPr>
    <a:lvl8pPr indent="672084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8pPr>
    <a:lvl9pPr indent="768096" defTabSz="192024" latinLnBrk="0">
      <a:lnSpc>
        <a:spcPct val="117999"/>
      </a:lnSpc>
      <a:defRPr sz="924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25003" y="0"/>
            <a:ext cx="9194006" cy="5925312"/>
          </a:xfrm>
          <a:prstGeom prst="rect">
            <a:avLst/>
          </a:prstGeom>
          <a:solidFill>
            <a:srgbClr val="1C868F"/>
          </a:solidFill>
          <a:ln w="12700">
            <a:miter lim="400000"/>
          </a:ln>
        </p:spPr>
        <p:txBody>
          <a:bodyPr tIns="34290" bIns="34290" anchor="ctr"/>
          <a:lstStyle/>
          <a:p>
            <a:pPr algn="l" defTabSz="342900">
              <a:defRPr sz="3600" cap="none" spc="0">
                <a:solidFill>
                  <a:srgbClr val="FFFBF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dirty="0"/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2">
            <a:alphaModFix amt="13942"/>
            <a:extLst/>
          </a:blip>
          <a:stretch>
            <a:fillRect/>
          </a:stretch>
        </p:blipFill>
        <p:spPr>
          <a:xfrm>
            <a:off x="-5044781" y="127461"/>
            <a:ext cx="4624623" cy="616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7.jpg" descr="OPTIONS-Logo_CMY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8114" y="6155750"/>
            <a:ext cx="1669210" cy="641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8.png" descr="PEPFAR-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569" y="6155750"/>
            <a:ext cx="847669" cy="52314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1534840" y="6155750"/>
            <a:ext cx="0" cy="480868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tIns="34290" bIns="34290"/>
          <a:lstStyle/>
          <a:p>
            <a:pPr algn="l" defTabSz="342900">
              <a:defRPr sz="3600" cap="none" spc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1350"/>
          </a:p>
        </p:txBody>
      </p:sp>
      <p:pic>
        <p:nvPicPr>
          <p:cNvPr id="20" name="Artboard 1 copy 17@4x.png"/>
          <p:cNvPicPr>
            <a:picLocks noChangeAspect="1"/>
          </p:cNvPicPr>
          <p:nvPr/>
        </p:nvPicPr>
        <p:blipFill>
          <a:blip r:embed="rId5">
            <a:extLst/>
          </a:blip>
          <a:srcRect l="8352" t="17288" r="8352" b="17288"/>
          <a:stretch>
            <a:fillRect/>
          </a:stretch>
        </p:blipFill>
        <p:spPr>
          <a:xfrm>
            <a:off x="2185530" y="1139687"/>
            <a:ext cx="4512881" cy="189551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/>
          <p:nvPr/>
        </p:nvSpPr>
        <p:spPr>
          <a:xfrm>
            <a:off x="1327986" y="4918119"/>
            <a:ext cx="6488029" cy="30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825500">
              <a:lnSpc>
                <a:spcPct val="110000"/>
              </a:lnSpc>
              <a:defRPr sz="4500" i="1" cap="none" spc="45"/>
            </a:lvl1pPr>
          </a:lstStyle>
          <a:p>
            <a:r>
              <a:rPr sz="1688"/>
              <a:t>July 21, 2018</a:t>
            </a:r>
          </a:p>
        </p:txBody>
      </p:sp>
      <p:sp>
        <p:nvSpPr>
          <p:cNvPr id="22" name="Shape 22"/>
          <p:cNvSpPr/>
          <p:nvPr/>
        </p:nvSpPr>
        <p:spPr>
          <a:xfrm flipV="1">
            <a:off x="3530816" y="3394058"/>
            <a:ext cx="2407529" cy="0"/>
          </a:xfrm>
          <a:prstGeom prst="line">
            <a:avLst/>
          </a:prstGeom>
          <a:ln w="57150">
            <a:solidFill>
              <a:srgbClr val="00486D"/>
            </a:solidFill>
          </a:ln>
        </p:spPr>
        <p:txBody>
          <a:bodyPr tIns="34290" bIns="34290"/>
          <a:lstStyle/>
          <a:p>
            <a:pPr algn="l" defTabSz="342900">
              <a:defRPr sz="3600" cap="none" spc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1350"/>
          </a:p>
        </p:txBody>
      </p:sp>
      <p:sp>
        <p:nvSpPr>
          <p:cNvPr id="23" name="Shape 23"/>
          <p:cNvSpPr>
            <a:spLocks noGrp="1"/>
          </p:cNvSpPr>
          <p:nvPr>
            <p:ph type="body" sz="quarter" idx="13"/>
          </p:nvPr>
        </p:nvSpPr>
        <p:spPr>
          <a:xfrm>
            <a:off x="1485900" y="3739553"/>
            <a:ext cx="6172200" cy="1627209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marL="0" lvl="0" indent="0" algn="ctr">
              <a:spcBef>
                <a:spcPts val="0"/>
              </a:spcBef>
              <a:buSzTx/>
              <a:buNone/>
              <a:defRPr sz="7000" b="1" cap="all" spc="700">
                <a:solidFill>
                  <a:srgbClr val="FFFFFF"/>
                </a:solidFill>
                <a:latin typeface="+mn-lt"/>
                <a:ea typeface="+mn-ea"/>
                <a:cs typeface="+mn-cs"/>
                <a:sym typeface="FuturaBT-Bold"/>
              </a:defRPr>
            </a:pPr>
            <a:r>
              <a:rPr lang="en-US" dirty="0"/>
              <a:t>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76561CD-7358-844D-A13B-F31454B95C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750"/>
            <a:ext cx="1577454" cy="64186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-37728" y="-102940"/>
            <a:ext cx="9260309" cy="7153970"/>
          </a:xfrm>
          <a:prstGeom prst="rect">
            <a:avLst/>
          </a:prstGeom>
          <a:solidFill>
            <a:srgbClr val="1C868F">
              <a:alpha val="14499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8871382" y="6601514"/>
            <a:ext cx="256481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" name="OPTIONS-Logo_Network-Mark_RGB-01-01.pdf"/>
          <p:cNvPicPr>
            <a:picLocks noChangeAspect="1"/>
          </p:cNvPicPr>
          <p:nvPr/>
        </p:nvPicPr>
        <p:blipFill>
          <a:blip r:embed="rId2">
            <a:alphaModFix amt="1876"/>
            <a:extLst/>
          </a:blip>
          <a:stretch>
            <a:fillRect/>
          </a:stretch>
        </p:blipFill>
        <p:spPr>
          <a:xfrm>
            <a:off x="-351983" y="-1224374"/>
            <a:ext cx="9957832" cy="1005910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body" sz="quarter" idx="13"/>
          </p:nvPr>
        </p:nvSpPr>
        <p:spPr>
          <a:xfrm>
            <a:off x="2203218" y="784523"/>
            <a:ext cx="4737565" cy="49332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2513" b="1" cap="all" spc="251">
                <a:solidFill>
                  <a:srgbClr val="1C868F"/>
                </a:solidFill>
                <a:latin typeface="+mn-lt"/>
                <a:ea typeface="+mn-ea"/>
                <a:cs typeface="+mn-cs"/>
                <a:sym typeface="FuturaBT-Bol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Shape 45"/>
          <p:cNvSpPr/>
          <p:nvPr/>
        </p:nvSpPr>
        <p:spPr>
          <a:xfrm>
            <a:off x="4205920" y="1435858"/>
            <a:ext cx="812129" cy="0"/>
          </a:xfrm>
          <a:prstGeom prst="line">
            <a:avLst/>
          </a:prstGeom>
          <a:ln w="63500">
            <a:solidFill>
              <a:schemeClr val="accent4">
                <a:hueOff val="384618"/>
                <a:satOff val="3869"/>
                <a:lumOff val="5802"/>
              </a:schemeClr>
            </a:solidFill>
          </a:ln>
        </p:spPr>
        <p:txBody>
          <a:bodyPr tIns="34290" bIns="34290"/>
          <a:lstStyle/>
          <a:p>
            <a:pPr algn="l" defTabSz="342900">
              <a:defRPr sz="3600" cap="none" spc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1350" dirty="0"/>
          </a:p>
        </p:txBody>
      </p:sp>
      <p:sp>
        <p:nvSpPr>
          <p:cNvPr id="46" name="Shape 46"/>
          <p:cNvSpPr>
            <a:spLocks noGrp="1"/>
          </p:cNvSpPr>
          <p:nvPr>
            <p:ph type="body" idx="14"/>
          </p:nvPr>
        </p:nvSpPr>
        <p:spPr>
          <a:xfrm>
            <a:off x="1234341" y="3134117"/>
            <a:ext cx="6716172" cy="175317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/>
          <a:p>
            <a:pPr marL="0" lvl="0" indent="0" algn="ctr" defTabSz="308074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/>
              <a:t>Edit Master text styles</a:t>
            </a:r>
          </a:p>
          <a:p>
            <a:pPr marL="0" lvl="1" indent="0" algn="ctr" defTabSz="308074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/>
              <a:t>Second level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al Divider copy 2">
    <p:bg>
      <p:bgPr>
        <a:solidFill>
          <a:srgbClr val="589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sz="quarter" idx="13"/>
          </p:nvPr>
        </p:nvSpPr>
        <p:spPr>
          <a:xfrm>
            <a:off x="2784208" y="4709632"/>
            <a:ext cx="4786474" cy="108375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188" b="1" cap="all" spc="319">
                <a:solidFill>
                  <a:srgbClr val="FFFFFF"/>
                </a:solidFill>
                <a:latin typeface="+mn-lt"/>
                <a:ea typeface="+mn-ea"/>
                <a:cs typeface="+mn-cs"/>
                <a:sym typeface="FuturaBT-Bol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325C56-E46C-5C48-A83F-23D53E9B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269" y="263259"/>
            <a:ext cx="6111389" cy="611889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rot="10800000" flipH="1">
            <a:off x="-30495" y="6684759"/>
            <a:ext cx="9191640" cy="226730"/>
          </a:xfrm>
          <a:prstGeom prst="rect">
            <a:avLst/>
          </a:prstGeom>
          <a:solidFill>
            <a:srgbClr val="599B9E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cap="none" spc="0">
                <a:solidFill>
                  <a:srgbClr val="1C868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xfrm>
            <a:off x="8828206" y="6658315"/>
            <a:ext cx="298159" cy="282769"/>
          </a:xfrm>
          <a:prstGeom prst="rect">
            <a:avLst/>
          </a:prstGeom>
        </p:spPr>
        <p:txBody>
          <a:bodyPr lIns="71437" tIns="71437" rIns="71437" bIns="71437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445196"/>
            <a:ext cx="146886" cy="699957"/>
          </a:xfrm>
          <a:prstGeom prst="rect">
            <a:avLst/>
          </a:prstGeom>
          <a:solidFill>
            <a:srgbClr val="599B9E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cap="none" spc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295275" y="350084"/>
            <a:ext cx="6172200" cy="972442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3188" b="1" cap="all" spc="319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FuturaBT-Bold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4"/>
          </p:nvPr>
        </p:nvSpPr>
        <p:spPr>
          <a:xfrm>
            <a:off x="556127" y="2861074"/>
            <a:ext cx="6716172" cy="175317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/>
          <a:p>
            <a:pPr marL="0" lvl="0" indent="0" defTabSz="308074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dirty="0"/>
              <a:t>Edit Master text styles</a:t>
            </a:r>
          </a:p>
          <a:p>
            <a:pPr marL="0" lvl="1" indent="0" defTabSz="308074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dirty="0"/>
              <a:t>Second level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 rot="10800000" flipH="1">
            <a:off x="-30495" y="6684759"/>
            <a:ext cx="9191640" cy="226730"/>
          </a:xfrm>
          <a:prstGeom prst="rect">
            <a:avLst/>
          </a:prstGeom>
          <a:solidFill>
            <a:srgbClr val="599B9E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cap="none" spc="0">
                <a:solidFill>
                  <a:srgbClr val="1C868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828206" y="6658315"/>
            <a:ext cx="298159" cy="282769"/>
          </a:xfrm>
          <a:prstGeom prst="rect">
            <a:avLst/>
          </a:prstGeom>
        </p:spPr>
        <p:txBody>
          <a:bodyPr lIns="71437" tIns="71437" rIns="71437" bIns="71437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3"/>
          </p:nvPr>
        </p:nvSpPr>
        <p:spPr>
          <a:xfrm>
            <a:off x="295275" y="350084"/>
            <a:ext cx="6172200" cy="972442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3188" b="1" cap="all" spc="319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FuturaBT-Bol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73">
            <a:extLst>
              <a:ext uri="{FF2B5EF4-FFF2-40B4-BE49-F238E27FC236}">
                <a16:creationId xmlns:a16="http://schemas.microsoft.com/office/drawing/2014/main" xmlns="" id="{711A0A22-3440-6442-8FB3-69807D998EB4}"/>
              </a:ext>
            </a:extLst>
          </p:cNvPr>
          <p:cNvSpPr/>
          <p:nvPr userDrawn="1"/>
        </p:nvSpPr>
        <p:spPr>
          <a:xfrm>
            <a:off x="0" y="445196"/>
            <a:ext cx="146886" cy="699957"/>
          </a:xfrm>
          <a:prstGeom prst="rect">
            <a:avLst/>
          </a:prstGeom>
          <a:solidFill>
            <a:srgbClr val="599B9E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cap="none" spc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8828206" y="6658315"/>
            <a:ext cx="298159" cy="282769"/>
          </a:xfrm>
          <a:prstGeom prst="rect">
            <a:avLst/>
          </a:prstGeom>
        </p:spPr>
        <p:txBody>
          <a:bodyPr lIns="71437" tIns="71437" rIns="71437" bIns="71437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61311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OPTIONS-Logo_Network-Mark_RGB-01-01.pdf"/>
          <p:cNvPicPr>
            <a:picLocks noChangeAspect="1"/>
          </p:cNvPicPr>
          <p:nvPr/>
        </p:nvPicPr>
        <p:blipFill>
          <a:blip r:embed="rId2">
            <a:alphaModFix amt="1876"/>
            <a:extLst/>
          </a:blip>
          <a:stretch>
            <a:fillRect/>
          </a:stretch>
        </p:blipFill>
        <p:spPr>
          <a:xfrm>
            <a:off x="-386489" y="-1237078"/>
            <a:ext cx="9957832" cy="960235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>
            <a:spLocks noGrp="1"/>
          </p:cNvSpPr>
          <p:nvPr>
            <p:ph type="body" sz="quarter" idx="13"/>
          </p:nvPr>
        </p:nvSpPr>
        <p:spPr>
          <a:xfrm>
            <a:off x="2336215" y="421065"/>
            <a:ext cx="4471570" cy="840357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2513" b="1" cap="all" spc="251">
                <a:solidFill>
                  <a:srgbClr val="1C868F"/>
                </a:solidFill>
                <a:latin typeface="+mn-lt"/>
                <a:ea typeface="+mn-ea"/>
                <a:cs typeface="+mn-cs"/>
                <a:sym typeface="FuturaBT-Bol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2" name="Shape 212"/>
          <p:cNvSpPr/>
          <p:nvPr/>
        </p:nvSpPr>
        <p:spPr>
          <a:xfrm rot="10800000" flipH="1">
            <a:off x="-30495" y="6660045"/>
            <a:ext cx="9191640" cy="226730"/>
          </a:xfrm>
          <a:prstGeom prst="rect">
            <a:avLst/>
          </a:prstGeom>
          <a:solidFill>
            <a:srgbClr val="1C868F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cap="none" spc="0">
                <a:solidFill>
                  <a:srgbClr val="1C868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8890004" y="6664665"/>
            <a:ext cx="291747" cy="277063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863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Shape 45">
            <a:extLst>
              <a:ext uri="{FF2B5EF4-FFF2-40B4-BE49-F238E27FC236}">
                <a16:creationId xmlns:a16="http://schemas.microsoft.com/office/drawing/2014/main" xmlns="" id="{A6A8287B-66DF-C049-A2AE-CB6E4C739C69}"/>
              </a:ext>
            </a:extLst>
          </p:cNvPr>
          <p:cNvSpPr/>
          <p:nvPr userDrawn="1"/>
        </p:nvSpPr>
        <p:spPr>
          <a:xfrm>
            <a:off x="4205920" y="1310128"/>
            <a:ext cx="831593" cy="0"/>
          </a:xfrm>
          <a:prstGeom prst="line">
            <a:avLst/>
          </a:prstGeom>
          <a:ln w="57150">
            <a:solidFill>
              <a:schemeClr val="accent4">
                <a:hueOff val="384618"/>
                <a:satOff val="3869"/>
                <a:lumOff val="5802"/>
              </a:schemeClr>
            </a:solidFill>
          </a:ln>
        </p:spPr>
        <p:txBody>
          <a:bodyPr tIns="34290" bIns="34290"/>
          <a:lstStyle/>
          <a:p>
            <a:pPr algn="l" defTabSz="342900">
              <a:defRPr sz="3600" cap="none" spc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1350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37728" y="-102940"/>
            <a:ext cx="9260309" cy="7153970"/>
          </a:xfrm>
          <a:prstGeom prst="rect">
            <a:avLst/>
          </a:prstGeom>
          <a:solidFill>
            <a:srgbClr val="1C868F">
              <a:alpha val="14499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3" name="Shape 3"/>
          <p:cNvSpPr/>
          <p:nvPr/>
        </p:nvSpPr>
        <p:spPr>
          <a:xfrm>
            <a:off x="4205920" y="1435858"/>
            <a:ext cx="828093" cy="0"/>
          </a:xfrm>
          <a:prstGeom prst="line">
            <a:avLst/>
          </a:prstGeom>
          <a:ln w="63500">
            <a:solidFill>
              <a:schemeClr val="accent4">
                <a:hueOff val="384618"/>
                <a:satOff val="3869"/>
                <a:lumOff val="5802"/>
              </a:schemeClr>
            </a:solidFill>
          </a:ln>
        </p:spPr>
        <p:txBody>
          <a:bodyPr tIns="34290" bIns="34290"/>
          <a:lstStyle/>
          <a:p>
            <a:pPr algn="l" defTabSz="342900">
              <a:defRPr sz="3600" cap="none" spc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1350"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871382" y="6595993"/>
            <a:ext cx="256481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cap="none" spc="0">
                <a:solidFill>
                  <a:srgbClr val="A6AAA9"/>
                </a:solidFill>
                <a:latin typeface="+mj-lt"/>
                <a:ea typeface="+mj-ea"/>
                <a:cs typeface="+mj-cs"/>
                <a:sym typeface="FuturaBT-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OPTIONS-Logo_Network-Mark_RGB-01-01.pdf"/>
          <p:cNvPicPr>
            <a:picLocks noChangeAspect="1"/>
          </p:cNvPicPr>
          <p:nvPr/>
        </p:nvPicPr>
        <p:blipFill>
          <a:blip r:embed="rId9">
            <a:alphaModFix amt="1876"/>
            <a:extLst/>
          </a:blip>
          <a:stretch>
            <a:fillRect/>
          </a:stretch>
        </p:blipFill>
        <p:spPr>
          <a:xfrm>
            <a:off x="-386490" y="-1315009"/>
            <a:ext cx="9957832" cy="99561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52462" y="228600"/>
            <a:ext cx="7839075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652463" y="1955800"/>
            <a:ext cx="7839075" cy="427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69" r:id="rId6"/>
    <p:sldLayoutId id="2147483668" r:id="rId7"/>
  </p:sldLayoutIdLst>
  <p:transition spd="med"/>
  <p:txStyles>
    <p:title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280988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390525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500063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614363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723900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833438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942975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1052513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1162050" marR="0" indent="-200025" algn="l" defTabSz="309563" eaLnBrk="1" latinLnBrk="0" hangingPunct="1">
        <a:lnSpc>
          <a:spcPct val="100000"/>
        </a:lnSpc>
        <a:spcBef>
          <a:spcPts val="1988"/>
        </a:spcBef>
        <a:spcAft>
          <a:spcPts val="0"/>
        </a:spcAft>
        <a:buClrTx/>
        <a:buSzPct val="171000"/>
        <a:buFontTx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1pPr>
      <a:lvl2pPr marL="0" marR="0" indent="85725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2pPr>
      <a:lvl3pPr marL="0" marR="0" indent="17145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3pPr>
      <a:lvl4pPr marL="0" marR="0" indent="257175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4pPr>
      <a:lvl5pPr marL="0" marR="0" indent="34290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5pPr>
      <a:lvl6pPr marL="0" marR="0" indent="428625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6pPr>
      <a:lvl7pPr marL="0" marR="0" indent="51435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7pPr>
      <a:lvl8pPr marL="0" marR="0" indent="600075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8pPr>
      <a:lvl9pPr marL="0" marR="0" indent="68580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BT-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sldNum" sz="quarter" idx="4294967295"/>
          </p:nvPr>
        </p:nvSpPr>
        <p:spPr>
          <a:xfrm>
            <a:off x="5172039" y="5486400"/>
            <a:ext cx="171522" cy="2410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45799-6716-4C4A-B9CE-C9DAA418B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6171508"/>
            <a:ext cx="1243584" cy="565663"/>
          </a:xfrm>
          <a:prstGeom prst="rect">
            <a:avLst/>
          </a:prstGeom>
        </p:spPr>
      </p:pic>
      <p:sp>
        <p:nvSpPr>
          <p:cNvPr id="6" name="Shape 241">
            <a:extLst>
              <a:ext uri="{FF2B5EF4-FFF2-40B4-BE49-F238E27FC236}">
                <a16:creationId xmlns:a16="http://schemas.microsoft.com/office/drawing/2014/main" xmlns="" id="{364F58C4-77DA-1849-815A-11796017869F}"/>
              </a:ext>
            </a:extLst>
          </p:cNvPr>
          <p:cNvSpPr txBox="1">
            <a:spLocks/>
          </p:cNvSpPr>
          <p:nvPr/>
        </p:nvSpPr>
        <p:spPr>
          <a:xfrm>
            <a:off x="292608" y="3495337"/>
            <a:ext cx="8497823" cy="647549"/>
          </a:xfrm>
          <a:prstGeom prst="rect">
            <a:avLst/>
          </a:prstGeom>
        </p:spPr>
        <p:txBody>
          <a:bodyPr/>
          <a:lstStyle>
            <a:lvl1pPr marL="280988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390525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50006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61436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723900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833438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942975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105251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1162050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ctr" defTabSz="308074">
              <a:spcBef>
                <a:spcPts val="600"/>
              </a:spcBef>
              <a:spcAft>
                <a:spcPts val="600"/>
              </a:spcAft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200" b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Demand creation for HIV prevention: </a:t>
            </a:r>
          </a:p>
          <a:p>
            <a:pPr marL="0" indent="0" algn="ctr" defTabSz="308074">
              <a:spcBef>
                <a:spcPts val="600"/>
              </a:spcBef>
              <a:spcAft>
                <a:spcPts val="600"/>
              </a:spcAft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2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A Look Back; A Look Ahead</a:t>
            </a:r>
          </a:p>
        </p:txBody>
      </p:sp>
      <p:sp>
        <p:nvSpPr>
          <p:cNvPr id="7" name="Shape 241">
            <a:extLst>
              <a:ext uri="{FF2B5EF4-FFF2-40B4-BE49-F238E27FC236}">
                <a16:creationId xmlns:a16="http://schemas.microsoft.com/office/drawing/2014/main" xmlns="" id="{52E1A030-2392-C743-BAE8-8DA0F41182AA}"/>
              </a:ext>
            </a:extLst>
          </p:cNvPr>
          <p:cNvSpPr txBox="1">
            <a:spLocks/>
          </p:cNvSpPr>
          <p:nvPr/>
        </p:nvSpPr>
        <p:spPr>
          <a:xfrm>
            <a:off x="445008" y="5175439"/>
            <a:ext cx="8497823" cy="647549"/>
          </a:xfrm>
          <a:prstGeom prst="rect">
            <a:avLst/>
          </a:prstGeom>
        </p:spPr>
        <p:txBody>
          <a:bodyPr/>
          <a:lstStyle>
            <a:lvl1pPr marL="280988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390525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50006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61436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723900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833438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942975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105251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1162050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ctr" defTabSz="308074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800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Mitchell Warren, Executive Director, AVAC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idx="13"/>
          </p:nvPr>
        </p:nvSpPr>
        <p:spPr>
          <a:xfrm>
            <a:off x="295274" y="350084"/>
            <a:ext cx="8738997" cy="9724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If we build it, will </a:t>
            </a:r>
            <a:r>
              <a:rPr lang="en-US" dirty="0" err="1"/>
              <a:t>theY</a:t>
            </a:r>
            <a:r>
              <a:rPr lang="en-US" dirty="0"/>
              <a:t> come?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D6C9E3-65FB-6241-B706-AB004F29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999"/>
            <a:ext cx="9144000" cy="55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7477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WhaT’s</a:t>
            </a:r>
            <a:r>
              <a:rPr lang="en-US" dirty="0"/>
              <a:t> the problem?</a:t>
            </a:r>
            <a:endParaRPr dirty="0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xmlns="" id="{0BFDF8C5-CADF-C743-8671-6B6F76AE5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5" y="1226423"/>
            <a:ext cx="8844249" cy="53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4008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happened?</a:t>
            </a: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body" idx="14"/>
          </p:nvPr>
        </p:nvSpPr>
        <p:spPr>
          <a:xfrm>
            <a:off x="52201" y="1838540"/>
            <a:ext cx="3507863" cy="3088665"/>
          </a:xfrm>
          <a:prstGeom prst="rect">
            <a:avLst/>
          </a:prstGeom>
        </p:spPr>
        <p:txBody>
          <a:bodyPr/>
          <a:lstStyle/>
          <a:p>
            <a:pPr marL="0" indent="0" defTabSz="308074"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/>
              <a:t>From: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/>
              <a:t>VMMC works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/>
              <a:t>Convince funders &amp; policy makers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/>
              <a:t>Build services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/>
              <a:t>Understand culture</a:t>
            </a:r>
          </a:p>
        </p:txBody>
      </p:sp>
      <p:sp>
        <p:nvSpPr>
          <p:cNvPr id="5" name="Shape 249">
            <a:extLst>
              <a:ext uri="{FF2B5EF4-FFF2-40B4-BE49-F238E27FC236}">
                <a16:creationId xmlns:a16="http://schemas.microsoft.com/office/drawing/2014/main" xmlns="" id="{03ACAD43-2675-D145-80DB-415153B4AC86}"/>
              </a:ext>
            </a:extLst>
          </p:cNvPr>
          <p:cNvSpPr txBox="1">
            <a:spLocks/>
          </p:cNvSpPr>
          <p:nvPr/>
        </p:nvSpPr>
        <p:spPr>
          <a:xfrm>
            <a:off x="4562586" y="1864848"/>
            <a:ext cx="4562629" cy="308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marL="280988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390525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50006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61436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723900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833438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942975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1052513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1162050" marR="0" indent="-200025" algn="l" defTabSz="309563" eaLnBrk="1" latinLnBrk="0" hangingPunct="1">
              <a:lnSpc>
                <a:spcPct val="100000"/>
              </a:lnSpc>
              <a:spcBef>
                <a:spcPts val="1988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0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defTabSz="308074">
              <a:spcBef>
                <a:spcPts val="675"/>
              </a:spcBef>
              <a:buSzTx/>
              <a:buFont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rPr>
              <a:t>To: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rPr>
              <a:t>VMMC might work for me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rPr>
              <a:t>Convince men, &amp; partners, peers, parents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rPr>
              <a:t>Build demand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rPr>
              <a:t>Understand men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B8E8EE29-C4A0-BF41-BD40-75B9EBC6523D}"/>
              </a:ext>
            </a:extLst>
          </p:cNvPr>
          <p:cNvSpPr/>
          <p:nvPr/>
        </p:nvSpPr>
        <p:spPr>
          <a:xfrm>
            <a:off x="3435366" y="3291840"/>
            <a:ext cx="1054068" cy="438912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437724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idx="13"/>
          </p:nvPr>
        </p:nvSpPr>
        <p:spPr>
          <a:xfrm>
            <a:off x="295274" y="350084"/>
            <a:ext cx="8738997" cy="9724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who uses prep? And why?</a:t>
            </a:r>
            <a:endParaRPr dirty="0"/>
          </a:p>
        </p:txBody>
      </p:sp>
      <p:pic>
        <p:nvPicPr>
          <p:cNvPr id="3" name="TRUVADA_ImOnThePill_trt90_Webmix_GGLD0003000H.mp4">
            <a:hlinkClick r:id="" action="ppaction://media"/>
            <a:extLst>
              <a:ext uri="{FF2B5EF4-FFF2-40B4-BE49-F238E27FC236}">
                <a16:creationId xmlns:a16="http://schemas.microsoft.com/office/drawing/2014/main" xmlns="" id="{535495F4-E3C7-5B4D-9148-47CB3E275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07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02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Past, present, future</a:t>
            </a: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body" idx="14"/>
          </p:nvPr>
        </p:nvSpPr>
        <p:spPr>
          <a:xfrm>
            <a:off x="295275" y="1274024"/>
            <a:ext cx="8420462" cy="4935324"/>
          </a:xfrm>
          <a:prstGeom prst="rect">
            <a:avLst/>
          </a:prstGeom>
        </p:spPr>
        <p:txBody>
          <a:bodyPr/>
          <a:lstStyle/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600" b="1" dirty="0"/>
              <a:t>Know</a:t>
            </a:r>
            <a:r>
              <a:rPr lang="en-US" sz="3600" dirty="0"/>
              <a:t> your audience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600" b="1" dirty="0"/>
              <a:t>Listen</a:t>
            </a:r>
            <a:r>
              <a:rPr lang="en-US" sz="3600" dirty="0"/>
              <a:t> to your audience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600" b="1" dirty="0"/>
              <a:t>Empower</a:t>
            </a:r>
            <a:r>
              <a:rPr lang="en-US" sz="3600" dirty="0"/>
              <a:t> your audience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600" b="1" dirty="0"/>
              <a:t>Invest</a:t>
            </a:r>
            <a:r>
              <a:rPr lang="en-US" sz="3600" dirty="0"/>
              <a:t> as much – or more – in delivering your product/intervention as you did in developing it </a:t>
            </a:r>
          </a:p>
          <a:p>
            <a:pPr marL="285750" indent="-285750" defTabSz="308074">
              <a:spcBef>
                <a:spcPts val="675"/>
              </a:spcBef>
              <a:buSzTx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600" b="1" dirty="0"/>
              <a:t>Bottom line: </a:t>
            </a:r>
            <a:r>
              <a:rPr lang="en-US" sz="3600" dirty="0"/>
              <a:t>It’s never just the product; it’s the program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body" idx="13"/>
          </p:nvPr>
        </p:nvSpPr>
        <p:spPr>
          <a:xfrm>
            <a:off x="2336215" y="595087"/>
            <a:ext cx="4471570" cy="492313"/>
          </a:xfrm>
          <a:prstGeom prst="rect">
            <a:avLst/>
          </a:prstGeom>
        </p:spPr>
        <p:txBody>
          <a:bodyPr/>
          <a:lstStyle/>
          <a:p>
            <a:r>
              <a:t>acknowledgments</a:t>
            </a: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8896417" y="6664665"/>
            <a:ext cx="278922" cy="2770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A598E1-E75D-C04D-8DEC-BF7A494EC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77" y="3443506"/>
            <a:ext cx="1099118" cy="457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7588CA-A32B-4148-99C6-E36DD9FD6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64" y="4356209"/>
            <a:ext cx="1188717" cy="312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8C71F8-A956-EA45-BD4C-FF27AA43C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86" y="3443506"/>
            <a:ext cx="1577302" cy="568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D5FDA7-D8B1-464A-8FE6-848EBDE8C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65" y="3320353"/>
            <a:ext cx="1053913" cy="621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C6FDF9-6A23-5A4F-ADCA-C875C7B32A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95" y="4279077"/>
            <a:ext cx="1042682" cy="559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8C929E1-0BC6-464B-8BA7-6516A5E7D1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15" y="3232491"/>
            <a:ext cx="1009795" cy="862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06A10E-B908-4C4C-A7F8-A605AB096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5" y="4319711"/>
            <a:ext cx="1289787" cy="392930"/>
          </a:xfrm>
          <a:prstGeom prst="rect">
            <a:avLst/>
          </a:prstGeom>
        </p:spPr>
      </p:pic>
      <p:sp>
        <p:nvSpPr>
          <p:cNvPr id="28" name="Shape 282">
            <a:extLst>
              <a:ext uri="{FF2B5EF4-FFF2-40B4-BE49-F238E27FC236}">
                <a16:creationId xmlns:a16="http://schemas.microsoft.com/office/drawing/2014/main" xmlns="" id="{205018BA-4CF7-EE4F-9A4E-366A0995E62E}"/>
              </a:ext>
            </a:extLst>
          </p:cNvPr>
          <p:cNvSpPr txBox="1">
            <a:spLocks/>
          </p:cNvSpPr>
          <p:nvPr/>
        </p:nvSpPr>
        <p:spPr>
          <a:xfrm>
            <a:off x="1" y="1739449"/>
            <a:ext cx="9116336" cy="753132"/>
          </a:xfrm>
          <a:prstGeom prst="rect">
            <a:avLst/>
          </a:prstGeom>
        </p:spPr>
        <p:txBody>
          <a:bodyPr/>
          <a:lstStyle>
            <a:lvl1pPr marL="7493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0414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335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383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19304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22225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25146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28067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3098800" marR="0" indent="-533400" algn="l" defTabSz="825500" latinLnBrk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ctr" defTabSz="308074" hangingPunct="1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600" i="1" dirty="0">
                <a:sym typeface="Georgia"/>
              </a:rPr>
              <a:t>This program is made possible by the generous assistance from the American people through the U.S. Agency for International Development (USAID) in partnership with PEPFAR. </a:t>
            </a:r>
            <a:br>
              <a:rPr lang="en-US" sz="1600" i="1" dirty="0">
                <a:sym typeface="Georgia"/>
              </a:rPr>
            </a:br>
            <a:r>
              <a:rPr lang="en-US" sz="1600" i="1" dirty="0">
                <a:sym typeface="Georgia"/>
              </a:rPr>
              <a:t>The contents do not necessarily reflect the views of USAID or the United States Government.</a:t>
            </a:r>
            <a:endParaRPr lang="en-US" sz="1600" i="1" dirty="0">
              <a:solidFill>
                <a:srgbClr val="53585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A2320D-D0D4-7548-A2B2-089E506147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4119170"/>
            <a:ext cx="2014685" cy="99469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sldNum" sz="quarter" idx="2"/>
          </p:nvPr>
        </p:nvSpPr>
        <p:spPr>
          <a:xfrm>
            <a:off x="8913861" y="5808385"/>
            <a:ext cx="171522" cy="2410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conflict of interest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4"/>
          </p:nvPr>
        </p:nvSpPr>
        <p:spPr>
          <a:xfrm>
            <a:off x="1490373" y="2548063"/>
            <a:ext cx="6420670" cy="647549"/>
          </a:xfrm>
          <a:prstGeom prst="rect">
            <a:avLst/>
          </a:prstGeom>
        </p:spPr>
        <p:txBody>
          <a:bodyPr/>
          <a:lstStyle/>
          <a:p>
            <a:pPr marL="0" indent="0" algn="ctr" defTabSz="308074">
              <a:lnSpc>
                <a:spcPct val="130000"/>
              </a:lnSpc>
              <a:spcBef>
                <a:spcPts val="675"/>
              </a:spcBef>
              <a:buSzTx/>
              <a:buNone/>
              <a:defRPr sz="4000">
                <a:solidFill>
                  <a:srgbClr val="53585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i="1" dirty="0">
                <a:solidFill>
                  <a:schemeClr val="bg2"/>
                </a:solidFill>
                <a:sym typeface="Georgia"/>
              </a:rPr>
              <a:t>No conflicts of interest to declare.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body" idx="13"/>
          </p:nvPr>
        </p:nvSpPr>
        <p:spPr>
          <a:xfrm>
            <a:off x="2500132" y="3660782"/>
            <a:ext cx="6643872" cy="5931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who's our competition?</a:t>
            </a:r>
            <a:endParaRPr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idx="13"/>
          </p:nvPr>
        </p:nvSpPr>
        <p:spPr>
          <a:xfrm>
            <a:off x="295274" y="350084"/>
            <a:ext cx="8738997" cy="9724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who's your competition?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6219F1-8080-3A42-A843-F0266F56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240" y="1884503"/>
            <a:ext cx="4240349" cy="3180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A6DF91-8DAA-8E43-9E53-ACD8A6875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48" y="1569634"/>
            <a:ext cx="3810000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2D33BC-EE10-2D4C-ACA7-81FB35E0A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25" y="1454552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3675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273A84-E01F-4B46-8C82-A40886C06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8" y="0"/>
            <a:ext cx="4560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3086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idx="13"/>
          </p:nvPr>
        </p:nvSpPr>
        <p:spPr>
          <a:xfrm>
            <a:off x="295274" y="350084"/>
            <a:ext cx="8738997" cy="9724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Rubber revolution</a:t>
            </a:r>
            <a:endParaRPr dirty="0"/>
          </a:p>
        </p:txBody>
      </p:sp>
      <p:pic>
        <p:nvPicPr>
          <p:cNvPr id="13" name="Picture 1" descr="page1image3857312">
            <a:extLst>
              <a:ext uri="{FF2B5EF4-FFF2-40B4-BE49-F238E27FC236}">
                <a16:creationId xmlns:a16="http://schemas.microsoft.com/office/drawing/2014/main" xmlns="" id="{393502B7-788C-904C-BDD7-706E73CC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168"/>
            <a:ext cx="9126364" cy="38189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E3634C-5E28-1A4E-BB6C-3F31563EA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" y="478730"/>
            <a:ext cx="8956256" cy="597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725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E86B19-901D-0F41-B3C6-66A5D4D13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22" y="0"/>
            <a:ext cx="4568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297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913165" y="5850986"/>
            <a:ext cx="213199" cy="2827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idx="13"/>
          </p:nvPr>
        </p:nvSpPr>
        <p:spPr>
          <a:xfrm>
            <a:off x="295274" y="350084"/>
            <a:ext cx="8738997" cy="9724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Why use a condom?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46D6BD-AE2C-9342-8F98-D0A2399B6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enya umbrella ad.mp4">
            <a:hlinkClick r:id="" action="ppaction://media"/>
            <a:extLst>
              <a:ext uri="{FF2B5EF4-FFF2-40B4-BE49-F238E27FC236}">
                <a16:creationId xmlns:a16="http://schemas.microsoft.com/office/drawing/2014/main" xmlns="" id="{436324D2-1311-0A4B-B560-E29A87682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139" y="1111169"/>
            <a:ext cx="7373082" cy="55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5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BT-Medium"/>
        <a:ea typeface="FuturaBT-Medium"/>
        <a:cs typeface="FuturaBT-Medium"/>
      </a:majorFont>
      <a:minorFont>
        <a:latin typeface="FuturaBT-Bold"/>
        <a:ea typeface="FuturaBT-Bold"/>
        <a:cs typeface="FuturaB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all" spc="419" normalizeH="0" baseline="0">
            <a:ln>
              <a:noFill/>
            </a:ln>
            <a:solidFill>
              <a:srgbClr val="FFFFFF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2" id="{D00ED3E8-2DBD-2B4C-9726-C67F5AC0183D}" vid="{067DDC86-1B29-8145-B8D6-1BAC84723EA2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BT-Medium"/>
        <a:ea typeface="FuturaBT-Medium"/>
        <a:cs typeface="FuturaBT-Medium"/>
      </a:majorFont>
      <a:minorFont>
        <a:latin typeface="FuturaBT-Bold"/>
        <a:ea typeface="FuturaBT-Bold"/>
        <a:cs typeface="FuturaB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all" spc="419" normalizeH="0" baseline="0">
            <a:ln>
              <a:noFill/>
            </a:ln>
            <a:solidFill>
              <a:srgbClr val="FFFFFF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786</TotalTime>
  <Words>189</Words>
  <Application>Microsoft Office PowerPoint</Application>
  <PresentationFormat>On-screen Show (4:3)</PresentationFormat>
  <Paragraphs>45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Cambria</vt:lpstr>
      <vt:lpstr>FuturaBT-Bold</vt:lpstr>
      <vt:lpstr>FuturaBT-Medium</vt:lpstr>
      <vt:lpstr>Georgia</vt:lpstr>
      <vt:lpstr>Gill Sans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Essie Quakyi</dc:creator>
  <cp:lastModifiedBy>Saal</cp:lastModifiedBy>
  <cp:revision>29</cp:revision>
  <dcterms:created xsi:type="dcterms:W3CDTF">2018-06-06T14:58:21Z</dcterms:created>
  <dcterms:modified xsi:type="dcterms:W3CDTF">2018-07-20T15:32:34Z</dcterms:modified>
</cp:coreProperties>
</file>